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7" r:id="rId1"/>
  </p:sldMasterIdLst>
  <p:notesMasterIdLst>
    <p:notesMasterId r:id="rId26"/>
  </p:notesMasterIdLst>
  <p:sldIdLst>
    <p:sldId id="273" r:id="rId2"/>
    <p:sldId id="274" r:id="rId3"/>
    <p:sldId id="288" r:id="rId4"/>
    <p:sldId id="275" r:id="rId5"/>
    <p:sldId id="296" r:id="rId6"/>
    <p:sldId id="276" r:id="rId7"/>
    <p:sldId id="277" r:id="rId8"/>
    <p:sldId id="306" r:id="rId9"/>
    <p:sldId id="289" r:id="rId10"/>
    <p:sldId id="290" r:id="rId11"/>
    <p:sldId id="295" r:id="rId12"/>
    <p:sldId id="291" r:id="rId13"/>
    <p:sldId id="292" r:id="rId14"/>
    <p:sldId id="294" r:id="rId15"/>
    <p:sldId id="293" r:id="rId16"/>
    <p:sldId id="301" r:id="rId17"/>
    <p:sldId id="302" r:id="rId18"/>
    <p:sldId id="303" r:id="rId19"/>
    <p:sldId id="304" r:id="rId20"/>
    <p:sldId id="286" r:id="rId21"/>
    <p:sldId id="282" r:id="rId22"/>
    <p:sldId id="280" r:id="rId23"/>
    <p:sldId id="305" r:id="rId24"/>
    <p:sldId id="30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77D"/>
    <a:srgbClr val="3C7AB0"/>
    <a:srgbClr val="0252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64"/>
    <p:restoredTop sz="70166"/>
  </p:normalViewPr>
  <p:slideViewPr>
    <p:cSldViewPr snapToGrid="0" snapToObjects="1">
      <p:cViewPr varScale="1">
        <p:scale>
          <a:sx n="86" d="100"/>
          <a:sy n="86" d="100"/>
        </p:scale>
        <p:origin x="504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95094-F9B9-8C43-9CF2-5604B687E04F}" type="datetimeFigureOut">
              <a:rPr lang="en-US" smtClean="0"/>
              <a:t>11/1/16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B1070-D85E-3043-9EE9-4110B28822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1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Welcome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292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Support standards by providing them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Live style guide to support consistent interfaces and experiences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Spring</a:t>
            </a:r>
            <a:r>
              <a:rPr lang="en-US" baseline="0" dirty="0" smtClean="0"/>
              <a:t> Boot based framework for </a:t>
            </a:r>
            <a:r>
              <a:rPr lang="en-US" baseline="0" dirty="0" err="1" smtClean="0"/>
              <a:t>microservices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err="1" smtClean="0"/>
              <a:t>Nodejs</a:t>
            </a:r>
            <a:r>
              <a:rPr lang="en-US" baseline="0" dirty="0" smtClean="0"/>
              <a:t> and Express based framework for browser facing apps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Developers can immediately focus on building features and providing business value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Prototypes come quickly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Get feedback immediately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45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Unit Tests are obvious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Automated</a:t>
            </a:r>
            <a:r>
              <a:rPr lang="en-US" baseline="0" dirty="0" smtClean="0"/>
              <a:t> service tests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Performance tests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Interface automation across browsers, Selenium and </a:t>
            </a:r>
            <a:r>
              <a:rPr lang="en-US" baseline="0" dirty="0" err="1" smtClean="0"/>
              <a:t>Saucelabs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Jenkins runs these for us, for almost everything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There are still manual phases where we look for </a:t>
            </a:r>
            <a:r>
              <a:rPr lang="en-US" baseline="0" dirty="0" err="1" smtClean="0"/>
              <a:t>ui</a:t>
            </a:r>
            <a:r>
              <a:rPr lang="en-US" baseline="0" dirty="0" smtClean="0"/>
              <a:t>/</a:t>
            </a:r>
            <a:r>
              <a:rPr lang="en-US" baseline="0" dirty="0" err="1" smtClean="0"/>
              <a:t>ux</a:t>
            </a:r>
            <a:r>
              <a:rPr lang="en-US" baseline="0" dirty="0" smtClean="0"/>
              <a:t> problems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Safety net to Release with confidence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Prove an error with reproducible tests rather than “hope that fixes it”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007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It seems pointedly obvious to bring this up to this audience, but it’s a key part of our story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In the past </a:t>
            </a:r>
            <a:r>
              <a:rPr lang="en-US" b="1" baseline="0" dirty="0" smtClean="0"/>
              <a:t>everything was manual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Software deployments were manual </a:t>
            </a:r>
            <a:r>
              <a:rPr lang="en-US" b="1" baseline="0" dirty="0" smtClean="0"/>
              <a:t>operated by a vendor using word docs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Email a 40 step word doc, they’d </a:t>
            </a:r>
            <a:r>
              <a:rPr lang="en-US" b="1" baseline="0" dirty="0" smtClean="0"/>
              <a:t>skip 10% </a:t>
            </a:r>
            <a:r>
              <a:rPr lang="en-US" baseline="0" dirty="0" smtClean="0"/>
              <a:t>and </a:t>
            </a:r>
            <a:r>
              <a:rPr lang="en-US" b="1" baseline="0" dirty="0" smtClean="0"/>
              <a:t>screw up another 20%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VMs built by button clickers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VMs took days, sometimes weeks. Now they take 90 seconds initiated from a Service Now form.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err="1" smtClean="0"/>
              <a:t>Ansible</a:t>
            </a:r>
            <a:r>
              <a:rPr lang="en-US" baseline="0" dirty="0" smtClean="0"/>
              <a:t> handles that automation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err="1" smtClean="0"/>
              <a:t>Rundeck</a:t>
            </a:r>
            <a:r>
              <a:rPr lang="en-US" baseline="0" dirty="0" smtClean="0"/>
              <a:t> kicks off the jobs</a:t>
            </a:r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Jenkins builds and distributes software, and also kicks off deployments through </a:t>
            </a:r>
            <a:r>
              <a:rPr lang="en-US" baseline="0" dirty="0" err="1" smtClean="0"/>
              <a:t>Rundeck</a:t>
            </a:r>
            <a:endParaRPr lang="en-US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 smtClean="0"/>
              <a:t>Automation is not just a job, it’s our platform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81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We’re moving everything</a:t>
            </a:r>
            <a:r>
              <a:rPr lang="en-US" baseline="0" dirty="0" smtClean="0"/>
              <a:t> we can into containers</a:t>
            </a:r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Packaging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err="1" smtClean="0"/>
              <a:t>Installshield</a:t>
            </a:r>
            <a:r>
              <a:rPr lang="en-US" baseline="0" dirty="0" smtClean="0"/>
              <a:t>, tar files, war files, RPMs, debs; all packaging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It’s all fun and games till we start talking about dependencies JVM, Ruby, Node</a:t>
            </a:r>
          </a:p>
          <a:p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Distribution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Jenkins builds </a:t>
            </a:r>
            <a:r>
              <a:rPr lang="en-US" dirty="0" err="1" smtClean="0"/>
              <a:t>imags</a:t>
            </a:r>
            <a:r>
              <a:rPr lang="en-US" dirty="0" smtClean="0"/>
              <a:t> and pushes</a:t>
            </a:r>
            <a:r>
              <a:rPr lang="en-US" baseline="0" dirty="0" smtClean="0"/>
              <a:t> to </a:t>
            </a:r>
            <a:r>
              <a:rPr lang="en-US" baseline="0" dirty="0" err="1" smtClean="0"/>
              <a:t>Artifactory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Deployment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Jenkins, </a:t>
            </a:r>
            <a:r>
              <a:rPr lang="en-US" baseline="0" dirty="0" err="1" smtClean="0"/>
              <a:t>Rundeck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Ansible</a:t>
            </a:r>
            <a:r>
              <a:rPr lang="en-US" baseline="0" dirty="0" smtClean="0"/>
              <a:t> deploy immediately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Docker Image assembly Line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Build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Package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Security Scans</a:t>
            </a:r>
          </a:p>
          <a:p>
            <a:pPr marL="171450" lvl="0" indent="-171450">
              <a:buFont typeface="Arial" charset="0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87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You can’t go fast in a rusty pick up truck with bald tires, bad brakes, a rod knock and a steering wheel covered with broken glass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You can, but won’t end well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We have standards, we have automation. Your operations staff must be empowered to say no when folks go Rogue.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They must be empowered to make change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They must have engineering support to do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13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analogy</a:t>
            </a:r>
            <a:r>
              <a:rPr lang="en-US" baseline="0" dirty="0" smtClean="0"/>
              <a:t> has been out there from day one</a:t>
            </a:r>
          </a:p>
          <a:p>
            <a:r>
              <a:rPr lang="en-US" baseline="0" dirty="0" smtClean="0"/>
              <a:t>It doesn’t convey all the stuff that needs to happen to get there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334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Containers on tractor trailers</a:t>
            </a:r>
            <a:r>
              <a:rPr lang="en-US" baseline="0" dirty="0" smtClean="0"/>
              <a:t> or semi trucks are just trailers.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Trailers have no electricity for lights, no air for brakes.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They damn well expect to have that provided by the tractor or cab.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Electricity and Air are infrastructure provided by the environment.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Helpful to think of containers</a:t>
            </a:r>
            <a:r>
              <a:rPr lang="en-US" baseline="0" dirty="0" smtClean="0"/>
              <a:t> having their infrastructure connected to them.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Engineering builds containers, operations drives the </a:t>
            </a:r>
            <a:r>
              <a:rPr lang="en-US" b="1" baseline="0" dirty="0" smtClean="0"/>
              <a:t>trucks.</a:t>
            </a:r>
            <a:endParaRPr lang="en-US" b="1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A10B98-A630-9642-A67B-532F133BA60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708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Primarily</a:t>
            </a:r>
            <a:r>
              <a:rPr lang="en-US" baseline="0" dirty="0" smtClean="0"/>
              <a:t> through evangelism and inspiration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Keeping the lights on and production up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World of Hyatt launch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Slow</a:t>
            </a:r>
            <a:r>
              <a:rPr lang="en-US" baseline="0" dirty="0" smtClean="0"/>
              <a:t> to recover</a:t>
            </a:r>
            <a:endParaRPr lang="en-US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FUD At times</a:t>
            </a:r>
            <a:r>
              <a:rPr lang="en-US" baseline="0" dirty="0" smtClean="0"/>
              <a:t> this all sounds like a lot of new stuff all at once, shaking up comfort zones is takes time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FUD mentioned by Susana and Ben from American Airlines this morning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 smtClean="0"/>
              <a:t>Everything was so manual there’s just too much to automate so we have to prioritize</a:t>
            </a:r>
          </a:p>
          <a:p>
            <a:pPr marL="171450" lvl="0" indent="-171450">
              <a:buFont typeface="Arial" charset="0"/>
              <a:buChar char="•"/>
            </a:pPr>
            <a:endParaRPr lang="en-US" baseline="0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 smtClean="0"/>
              <a:t>SO MUCH OPPORTUNITY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34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394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0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766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25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If </a:t>
            </a:r>
            <a:r>
              <a:rPr lang="en-US" baseline="0" dirty="0" smtClean="0"/>
              <a:t>we’re not shipping what the hell are we doing</a:t>
            </a:r>
            <a:r>
              <a:rPr lang="en-US" baseline="0" dirty="0" smtClean="0"/>
              <a:t>? Shipping quality product quickly is the mission.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If you can build and deploy rapidly you can rollback and replace </a:t>
            </a:r>
            <a:r>
              <a:rPr lang="en-US" baseline="0" dirty="0" smtClean="0"/>
              <a:t>rapidly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 same applies security, if we need to patch a hole, we do that fast.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Flyer talk </a:t>
            </a:r>
            <a:r>
              <a:rPr lang="en-US" baseline="0" dirty="0" err="1" smtClean="0"/>
              <a:t>slashdot</a:t>
            </a:r>
            <a:r>
              <a:rPr lang="en-US" baseline="0" dirty="0" smtClean="0"/>
              <a:t> effect, email campaigns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Projects move fast and that pace keep us engaged, without adding a sense of panic. It’s a fine line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Build, Ship,</a:t>
            </a:r>
            <a:r>
              <a:rPr lang="en-US" baseline="0" dirty="0" smtClean="0"/>
              <a:t> </a:t>
            </a:r>
            <a:r>
              <a:rPr lang="en-US" baseline="0" dirty="0" smtClean="0"/>
              <a:t>Fail and Learn faster</a:t>
            </a: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10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baseline="0" dirty="0" smtClean="0"/>
              <a:t>Design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Implementation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QA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Performance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Deployment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Yes. All those things.</a:t>
            </a:r>
          </a:p>
          <a:p>
            <a:pPr marL="0" indent="0">
              <a:buFont typeface="Arial" charset="0"/>
              <a:buNone/>
            </a:pPr>
            <a:endParaRPr lang="en-US" baseline="0" dirty="0" smtClean="0"/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Accelerate: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Experimentation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Learning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Discovery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Failure! Fail faster, fail frequently embraced educational event</a:t>
            </a:r>
          </a:p>
          <a:p>
            <a:pPr marL="0" indent="0">
              <a:buFont typeface="Arial" charset="0"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98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baseline="0" dirty="0" smtClean="0"/>
              <a:t>Heat, laundry, begrudgingly accepted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AIX, Informix, 4GL, </a:t>
            </a:r>
            <a:r>
              <a:rPr lang="en-US" baseline="0" dirty="0" err="1" smtClean="0"/>
              <a:t>Powerbuilder</a:t>
            </a:r>
            <a:endParaRPr lang="en-US" baseline="0" dirty="0" smtClean="0"/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Normally speaking to startups and engineers</a:t>
            </a:r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Vendors decided how things got built, how they’re deployed, and where they run</a:t>
            </a:r>
          </a:p>
          <a:p>
            <a:pPr marL="0" indent="0">
              <a:buFont typeface="Arial" charset="0"/>
              <a:buNone/>
            </a:pPr>
            <a:endParaRPr lang="en-US" baseline="0" dirty="0" smtClean="0"/>
          </a:p>
          <a:p>
            <a:pPr marL="0" indent="0">
              <a:buFont typeface="Arial" charset="0"/>
              <a:buNone/>
            </a:pPr>
            <a:r>
              <a:rPr lang="en-US" baseline="0" dirty="0" smtClean="0"/>
              <a:t>product development sausage factory</a:t>
            </a:r>
          </a:p>
          <a:p>
            <a:pPr marL="457200" lvl="1" indent="0">
              <a:buFont typeface="Arial" charset="0"/>
              <a:buNone/>
            </a:pPr>
            <a:r>
              <a:rPr lang="en-US" baseline="0" dirty="0" smtClean="0"/>
              <a:t>Money goes in, product come out, but you do NOT want to look inside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23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Make the guest</a:t>
            </a:r>
            <a:r>
              <a:rPr lang="en-US" baseline="0" dirty="0" smtClean="0"/>
              <a:t> happy, predict wants and needs. Better experiences</a:t>
            </a: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Shipping</a:t>
            </a:r>
            <a:r>
              <a:rPr lang="en-US" baseline="0" dirty="0" smtClean="0"/>
              <a:t> </a:t>
            </a:r>
            <a:r>
              <a:rPr lang="en-US" baseline="0" dirty="0" smtClean="0"/>
              <a:t>new features as quickly as they’re developed and tested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At</a:t>
            </a:r>
            <a:r>
              <a:rPr lang="en-US" baseline="0" dirty="0" smtClean="0"/>
              <a:t> some point every experience you have will be part of some </a:t>
            </a:r>
            <a:r>
              <a:rPr lang="en-US" baseline="0" dirty="0" smtClean="0"/>
              <a:t>experiment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Listening and learning to our customers, paying attention to their wants and needs, adapting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1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where we get into the meat</a:t>
            </a:r>
            <a:r>
              <a:rPr lang="en-US" baseline="0" dirty="0" smtClean="0"/>
              <a:t> of it. Time to knock it off with the bullet points.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77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Simplify.</a:t>
            </a:r>
            <a:r>
              <a:rPr lang="en-US" baseline="0" dirty="0" smtClean="0"/>
              <a:t> </a:t>
            </a:r>
            <a:r>
              <a:rPr lang="en-US" dirty="0" smtClean="0"/>
              <a:t>Why pay ridiculous</a:t>
            </a:r>
            <a:r>
              <a:rPr lang="en-US" baseline="0" dirty="0" smtClean="0"/>
              <a:t> prices for things like </a:t>
            </a:r>
            <a:r>
              <a:rPr lang="en-US" baseline="0" dirty="0" err="1" smtClean="0"/>
              <a:t>Jboss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Weblogic</a:t>
            </a:r>
            <a:r>
              <a:rPr lang="en-US" baseline="0" dirty="0" smtClean="0"/>
              <a:t>?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Open Source frameworks power all those things, why not just use those?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Hiring!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Postgres, </a:t>
            </a:r>
            <a:r>
              <a:rPr lang="en-US" baseline="0" dirty="0" err="1" smtClean="0"/>
              <a:t>Mysql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Redis</a:t>
            </a:r>
            <a:r>
              <a:rPr lang="en-US" baseline="0" dirty="0" smtClean="0"/>
              <a:t> are amazing, and you can pay for support if you need that life insurance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Postgres &amp; </a:t>
            </a:r>
            <a:r>
              <a:rPr lang="en-US" baseline="0" dirty="0" err="1" smtClean="0"/>
              <a:t>Redis</a:t>
            </a:r>
            <a:r>
              <a:rPr lang="en-US" baseline="0" dirty="0" smtClean="0"/>
              <a:t> can conquer the world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Time to deploy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Time to recover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Time to replace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Control our own fate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39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List of products in a spreadsheet on </a:t>
            </a:r>
            <a:r>
              <a:rPr lang="en-US" baseline="0" dirty="0" err="1" smtClean="0"/>
              <a:t>sharepoint</a:t>
            </a:r>
            <a:r>
              <a:rPr lang="en-US" baseline="0" dirty="0" smtClean="0"/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Set clear, documented, and visible standards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Logging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Monitoring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Persistence mechanisms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VM sizes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DNS patterns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Data Storage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Security</a:t>
            </a:r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IETF RFC Process that built the internet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Standards as open source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We gain speed here by paving the path, take the guess work out of all those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CB1070-D85E-3043-9EE9-4110B28822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19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5A19-65C2-3C49-8476-6AE1C92C771C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Speed as a Prime Directive - Ray Krueger, Hyatt Hotels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446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CA0A0-30B3-A140-B7EC-E214FC2AC196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3EF7A-7427-EB40-BEF7-88AB843938E4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18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0732F-55AA-A049-91C0-89E83E3CE7B1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02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079BA-3473-5140-9399-5341E7083DF5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77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D0CCA-2632-8841-9BEF-CC64CAE0AC64}" type="datetime1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99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CAFF-E08F-C64B-8180-148D4007D374}" type="datetime1">
              <a:rPr lang="en-US" smtClean="0"/>
              <a:t>11/7/16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7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5C39F-E805-DE40-A369-D1A126855E94}" type="datetime1">
              <a:rPr lang="en-US" smtClean="0"/>
              <a:t>11/7/16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F1FCDB-519E-1B4D-8C07-FA301D727695}" type="datetime1">
              <a:rPr lang="en-US" smtClean="0"/>
              <a:t>11/7/16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5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8115A-DEB4-6D49-A735-A6A63F7FE5A5}" type="datetime1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7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7270-5B8D-0444-A44D-77C7AC8CDD0C}" type="datetime1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08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57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D2204-667A-FE40-9B58-184C01B9BD62}" type="datetime1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Speed as a Prime Directive - Ray Krueger, Hyatt Hotels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35D90-FC5D-7443-B386-E3C5BB29E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865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Speed as a Prime Directive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Ray Krueger</a:t>
            </a:r>
          </a:p>
          <a:p>
            <a:r>
              <a:rPr lang="en-US" dirty="0" smtClean="0"/>
              <a:t>Vice President of Engineering</a:t>
            </a:r>
          </a:p>
          <a:p>
            <a:r>
              <a:rPr lang="en-US" dirty="0" smtClean="0"/>
              <a:t>Hyatt </a:t>
            </a:r>
            <a:r>
              <a:rPr lang="en-US" dirty="0" smtClean="0"/>
              <a:t>Hotels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1502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Define Standards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Constraints are </a:t>
            </a:r>
            <a:r>
              <a:rPr lang="en-US" dirty="0" smtClean="0"/>
              <a:t>Liberating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4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0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Seriously?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70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Fabrication and assembly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8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Containers as a Service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Packaging Distribution and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40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Empower Operations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Usual Analogy</a:t>
            </a:r>
            <a:endParaRPr lang="en-US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63731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better analogy?</a:t>
            </a:r>
            <a:endParaRPr lang="en-US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79045" y="1600201"/>
            <a:ext cx="6033911" cy="452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32553"/>
      </p:ext>
    </p:extLst>
  </p:cSld>
  <p:clrMapOvr>
    <a:masterClrMapping/>
  </p:clrMapOvr>
  <p:transition spd="slow" advClick="0" advTm="200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Where are we now?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4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production of course!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Hyatt.com</a:t>
            </a:r>
            <a:r>
              <a:rPr lang="en-US" dirty="0" smtClean="0"/>
              <a:t> homepage (desktop only right now)</a:t>
            </a:r>
          </a:p>
          <a:p>
            <a:r>
              <a:rPr lang="en-US" dirty="0" smtClean="0"/>
              <a:t>Header and footer on every page</a:t>
            </a:r>
          </a:p>
          <a:p>
            <a:r>
              <a:rPr lang="en-US" dirty="0" smtClean="0"/>
              <a:t>Promo landing pages</a:t>
            </a:r>
          </a:p>
          <a:p>
            <a:r>
              <a:rPr lang="en-US" dirty="0" smtClean="0"/>
              <a:t>10 new</a:t>
            </a:r>
            <a:r>
              <a:rPr lang="en-US" baseline="0" dirty="0" smtClean="0"/>
              <a:t> </a:t>
            </a:r>
            <a:r>
              <a:rPr lang="en-US" dirty="0" smtClean="0"/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203247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Joined</a:t>
            </a:r>
            <a:r>
              <a:rPr lang="en-US" baseline="0" dirty="0" smtClean="0"/>
              <a:t> March 2015 as Chief Architect</a:t>
            </a:r>
          </a:p>
          <a:p>
            <a:pPr lvl="1"/>
            <a:r>
              <a:rPr lang="en-US" baseline="0" dirty="0" smtClean="0"/>
              <a:t>Define standards</a:t>
            </a:r>
          </a:p>
          <a:p>
            <a:pPr lvl="1"/>
            <a:r>
              <a:rPr lang="en-US" baseline="0" dirty="0" smtClean="0"/>
              <a:t>Evaluate and prototype new technologies</a:t>
            </a:r>
          </a:p>
          <a:p>
            <a:pPr lvl="1"/>
            <a:r>
              <a:rPr lang="en-US" baseline="0" dirty="0" smtClean="0"/>
              <a:t>Review system </a:t>
            </a:r>
            <a:r>
              <a:rPr lang="en-US" baseline="0" dirty="0" smtClean="0"/>
              <a:t>architectures</a:t>
            </a:r>
          </a:p>
          <a:p>
            <a:pPr lvl="1"/>
            <a:r>
              <a:rPr lang="en-US" baseline="0" dirty="0" smtClean="0"/>
              <a:t>Chief </a:t>
            </a:r>
            <a:r>
              <a:rPr lang="en-US" baseline="0" dirty="0" smtClean="0"/>
              <a:t>Evangelist</a:t>
            </a:r>
          </a:p>
        </p:txBody>
      </p:sp>
    </p:spTree>
    <p:extLst>
      <p:ext uri="{BB962C8B-B14F-4D97-AF65-F5344CB8AC3E}">
        <p14:creationId xmlns:p14="http://schemas.microsoft.com/office/powerpoint/2010/main" val="621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is working?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Jenkins, </a:t>
            </a:r>
            <a:r>
              <a:rPr lang="en-US" dirty="0" err="1" smtClean="0"/>
              <a:t>Rundeck</a:t>
            </a:r>
            <a:r>
              <a:rPr lang="en-US" dirty="0" smtClean="0"/>
              <a:t> and </a:t>
            </a:r>
            <a:r>
              <a:rPr lang="en-US" dirty="0" err="1" smtClean="0"/>
              <a:t>Ansible</a:t>
            </a:r>
            <a:r>
              <a:rPr lang="en-US" dirty="0" smtClean="0"/>
              <a:t> work great together</a:t>
            </a:r>
            <a:endParaRPr lang="en-US" dirty="0"/>
          </a:p>
          <a:p>
            <a:r>
              <a:rPr lang="en-US" dirty="0" smtClean="0"/>
              <a:t>Other teams in the organization are getting on board</a:t>
            </a:r>
          </a:p>
          <a:p>
            <a:r>
              <a:rPr lang="en-US" dirty="0" smtClean="0"/>
              <a:t>Folks are excited to work on this stuff</a:t>
            </a:r>
          </a:p>
          <a:p>
            <a:r>
              <a:rPr lang="en-US" dirty="0" smtClean="0"/>
              <a:t>We’re launching new things all the time</a:t>
            </a:r>
          </a:p>
          <a:p>
            <a:r>
              <a:rPr lang="en-US" dirty="0" smtClean="0"/>
              <a:t>We get faster all the time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731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has slowed us down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Until recently this has all been done without much financial investment</a:t>
            </a:r>
          </a:p>
          <a:p>
            <a:r>
              <a:rPr lang="en-US" dirty="0" smtClean="0"/>
              <a:t>The real world</a:t>
            </a:r>
          </a:p>
          <a:p>
            <a:r>
              <a:rPr lang="en-US" dirty="0" smtClean="0"/>
              <a:t>Fear, Uncertainty and Doubt</a:t>
            </a:r>
          </a:p>
          <a:p>
            <a:r>
              <a:rPr lang="en-US" dirty="0" smtClean="0"/>
              <a:t>So much to automate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9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Docker Clustering</a:t>
            </a:r>
          </a:p>
          <a:p>
            <a:r>
              <a:rPr lang="en-US" dirty="0" smtClean="0"/>
              <a:t>More automation</a:t>
            </a:r>
          </a:p>
          <a:p>
            <a:r>
              <a:rPr lang="en-US" dirty="0" smtClean="0"/>
              <a:t>More releases</a:t>
            </a:r>
          </a:p>
          <a:p>
            <a:r>
              <a:rPr lang="en-US" dirty="0" smtClean="0"/>
              <a:t>More experiments</a:t>
            </a:r>
          </a:p>
          <a:p>
            <a:r>
              <a:rPr lang="en-US" dirty="0" smtClean="0"/>
              <a:t>MORE SPEED</a:t>
            </a:r>
          </a:p>
        </p:txBody>
      </p:sp>
    </p:spTree>
    <p:extLst>
      <p:ext uri="{BB962C8B-B14F-4D97-AF65-F5344CB8AC3E}">
        <p14:creationId xmlns:p14="http://schemas.microsoft.com/office/powerpoint/2010/main" val="206794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twitter.com</a:t>
            </a:r>
            <a:r>
              <a:rPr lang="en-US" dirty="0" smtClean="0"/>
              <a:t>/</a:t>
            </a:r>
            <a:r>
              <a:rPr lang="en-US" dirty="0" err="1" smtClean="0"/>
              <a:t>raykrueger</a:t>
            </a:r>
            <a:endParaRPr lang="en-US" dirty="0" smtClean="0"/>
          </a:p>
          <a:p>
            <a:r>
              <a:rPr lang="en-US" dirty="0" err="1" smtClean="0"/>
              <a:t>linkedin.com</a:t>
            </a:r>
            <a:r>
              <a:rPr lang="en-US" dirty="0" smtClean="0"/>
              <a:t>/in/</a:t>
            </a:r>
            <a:r>
              <a:rPr lang="en-US" dirty="0" err="1" smtClean="0"/>
              <a:t>raykrueger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76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guy really hopes you voted.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702" y="1438202"/>
            <a:ext cx="4962597" cy="4962597"/>
          </a:xfrm>
        </p:spPr>
      </p:pic>
    </p:spTree>
    <p:extLst>
      <p:ext uri="{BB962C8B-B14F-4D97-AF65-F5344CB8AC3E}">
        <p14:creationId xmlns:p14="http://schemas.microsoft.com/office/powerpoint/2010/main" val="188756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Who’s this guy?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702" y="1438202"/>
            <a:ext cx="4962597" cy="4962597"/>
          </a:xfrm>
        </p:spPr>
      </p:pic>
    </p:spTree>
    <p:extLst>
      <p:ext uri="{BB962C8B-B14F-4D97-AF65-F5344CB8AC3E}">
        <p14:creationId xmlns:p14="http://schemas.microsoft.com/office/powerpoint/2010/main" val="54378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optimize for speed?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stakeholders demand it</a:t>
            </a:r>
            <a:endParaRPr lang="en-US" baseline="0" dirty="0" smtClean="0"/>
          </a:p>
          <a:p>
            <a:r>
              <a:rPr lang="en-US" baseline="0" dirty="0" smtClean="0"/>
              <a:t>Increase time to </a:t>
            </a:r>
            <a:r>
              <a:rPr lang="en-US" baseline="0" dirty="0" smtClean="0"/>
              <a:t>recovery</a:t>
            </a:r>
          </a:p>
          <a:p>
            <a:r>
              <a:rPr lang="en-US" dirty="0" smtClean="0"/>
              <a:t>Security</a:t>
            </a:r>
          </a:p>
          <a:p>
            <a:r>
              <a:rPr lang="en-US" baseline="0" dirty="0" smtClean="0"/>
              <a:t>Scalability</a:t>
            </a:r>
            <a:endParaRPr lang="en-US" baseline="0" dirty="0" smtClean="0"/>
          </a:p>
          <a:p>
            <a:r>
              <a:rPr lang="en-US" baseline="0" dirty="0" smtClean="0"/>
              <a:t>Sense of urgency</a:t>
            </a:r>
          </a:p>
          <a:p>
            <a:r>
              <a:rPr lang="en-US" baseline="0" dirty="0" smtClean="0"/>
              <a:t>More experiments</a:t>
            </a:r>
          </a:p>
        </p:txBody>
      </p:sp>
    </p:spTree>
    <p:extLst>
      <p:ext uri="{BB962C8B-B14F-4D97-AF65-F5344CB8AC3E}">
        <p14:creationId xmlns:p14="http://schemas.microsoft.com/office/powerpoint/2010/main" val="33197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Define Speed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rate at which something happens or is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352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</a:t>
            </a:r>
            <a:r>
              <a:rPr lang="en-US" baseline="0" dirty="0" smtClean="0"/>
              <a:t> are we coming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Technology as a </a:t>
            </a:r>
            <a:r>
              <a:rPr lang="en-US" smtClean="0"/>
              <a:t>cost center</a:t>
            </a:r>
          </a:p>
          <a:p>
            <a:r>
              <a:rPr lang="en-US" smtClean="0"/>
              <a:t>Legacy technology abound</a:t>
            </a:r>
          </a:p>
          <a:p>
            <a:r>
              <a:rPr lang="en-US" smtClean="0"/>
              <a:t>Heavily influenced by vendor input</a:t>
            </a:r>
          </a:p>
          <a:p>
            <a:r>
              <a:rPr lang="en-US" smtClean="0"/>
              <a:t>17 different hosted environments</a:t>
            </a:r>
          </a:p>
          <a:p>
            <a:r>
              <a:rPr lang="en-US" smtClean="0"/>
              <a:t>No real standards, silos and snowflakes</a:t>
            </a:r>
          </a:p>
          <a:p>
            <a:r>
              <a:rPr lang="en-US" smtClean="0"/>
              <a:t>Operations always playing catch-up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3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 going?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Technology as a differentiator</a:t>
            </a:r>
          </a:p>
          <a:p>
            <a:r>
              <a:rPr lang="en-US" dirty="0" smtClean="0"/>
              <a:t>Continuous integration</a:t>
            </a:r>
            <a:endParaRPr lang="en-US" dirty="0" smtClean="0"/>
          </a:p>
          <a:p>
            <a:r>
              <a:rPr lang="en-US" dirty="0" smtClean="0"/>
              <a:t>Continuous</a:t>
            </a:r>
            <a:r>
              <a:rPr lang="en-US" baseline="0" dirty="0" smtClean="0"/>
              <a:t> </a:t>
            </a:r>
            <a:r>
              <a:rPr lang="en-US" baseline="0" dirty="0" smtClean="0"/>
              <a:t>delivery</a:t>
            </a:r>
          </a:p>
          <a:p>
            <a:r>
              <a:rPr lang="en-US" baseline="0" dirty="0" smtClean="0"/>
              <a:t>Continuous </a:t>
            </a:r>
            <a:r>
              <a:rPr lang="en-US" baseline="0" dirty="0" smtClean="0"/>
              <a:t>experimentation</a:t>
            </a:r>
          </a:p>
          <a:p>
            <a:r>
              <a:rPr lang="en-US" dirty="0" smtClean="0"/>
              <a:t>Continuous discovery</a:t>
            </a:r>
          </a:p>
        </p:txBody>
      </p:sp>
    </p:spTree>
    <p:extLst>
      <p:ext uri="{BB962C8B-B14F-4D97-AF65-F5344CB8AC3E}">
        <p14:creationId xmlns:p14="http://schemas.microsoft.com/office/powerpoint/2010/main" val="94146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do we get there?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Great question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9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Source First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Vendors Where Necessary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61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15885</TotalTime>
  <Words>1179</Words>
  <Application>Microsoft Macintosh PowerPoint</Application>
  <PresentationFormat>Widescreen</PresentationFormat>
  <Paragraphs>217</Paragraphs>
  <Slides>24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Calibri</vt:lpstr>
      <vt:lpstr>Arial</vt:lpstr>
      <vt:lpstr>Office Theme</vt:lpstr>
      <vt:lpstr>Speed as a Prime Directive</vt:lpstr>
      <vt:lpstr>Introduction</vt:lpstr>
      <vt:lpstr>Who’s this guy?</vt:lpstr>
      <vt:lpstr>Why optimize for speed?</vt:lpstr>
      <vt:lpstr>Define Speed</vt:lpstr>
      <vt:lpstr>Where are we coming from?</vt:lpstr>
      <vt:lpstr>Where are we going?</vt:lpstr>
      <vt:lpstr>How do we get there?</vt:lpstr>
      <vt:lpstr>Open Source First</vt:lpstr>
      <vt:lpstr>Define Standards</vt:lpstr>
      <vt:lpstr>Frameworks</vt:lpstr>
      <vt:lpstr>Testing</vt:lpstr>
      <vt:lpstr>Automation</vt:lpstr>
      <vt:lpstr>Containers as a Service</vt:lpstr>
      <vt:lpstr>Empower Operations</vt:lpstr>
      <vt:lpstr>The Usual Analogy</vt:lpstr>
      <vt:lpstr>A better analogy?</vt:lpstr>
      <vt:lpstr>Where are we now?</vt:lpstr>
      <vt:lpstr>In production of course!</vt:lpstr>
      <vt:lpstr>What is working?</vt:lpstr>
      <vt:lpstr>What has slowed us down?</vt:lpstr>
      <vt:lpstr>What’s next?</vt:lpstr>
      <vt:lpstr>THANKS!</vt:lpstr>
      <vt:lpstr>This guy really hopes you voted.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Ray Krueger</dc:creator>
  <cp:lastModifiedBy>Ray Krueger</cp:lastModifiedBy>
  <cp:revision>561</cp:revision>
  <dcterms:created xsi:type="dcterms:W3CDTF">2016-06-02T12:07:09Z</dcterms:created>
  <dcterms:modified xsi:type="dcterms:W3CDTF">2016-11-08T15:13:50Z</dcterms:modified>
</cp:coreProperties>
</file>

<file path=docProps/thumbnail.jpeg>
</file>